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Average"/>
      <p:regular r:id="rId36"/>
    </p:embeddedFont>
    <p:embeddedFont>
      <p:font typeface="Oswald"/>
      <p:regular r:id="rId37"/>
      <p:bold r:id="rId38"/>
    </p:embeddedFont>
    <p:embeddedFont>
      <p:font typeface="Lily Script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39" Type="http://schemas.openxmlformats.org/officeDocument/2006/relationships/font" Target="fonts/LilyScriptOne-regular.fntdata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5e36ca79d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5e36ca79d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uno de los aspectos </a:t>
            </a:r>
            <a:r>
              <a:rPr lang="es-419"/>
              <a:t>más</a:t>
            </a:r>
            <a:r>
              <a:rPr lang="es-419"/>
              <a:t> importantes de la app. Se trata de un mapa OFFLINE interactivo en el cual es posible visualizar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los senderos y puntos de interés.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5e36ca79d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5e36ca79d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puede observar los senderos del parque desde el mapa o un listado. Ambos permiten filtros, aunque de distintos tipos.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usuario tiene a su disposición los senderos a elegir, de los cuales se muestra una imagen, su nombre, longitud, dificultad del trayecto y tiempo estimado para su finalización.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5e36ca79d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5e36ca79d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Los puntos de interés son aquellos lugares de gran relevancia en el parque y que pueden estar dentro el recorrido de un sendero</a:t>
            </a:r>
            <a:r>
              <a:rPr lang="es-419"/>
              <a:t> o no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posible acceder a ellos desde el mapa, pero para ver toda la información será necesario primero acercarse lo suficiente a estos puntos para desbloquear su contenido. Es una manera de estimular la interacción de los usuarios.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vez desbloqueado ya quedará disponible para su posterior acceso.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5e36ca79d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5e36ca79d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da info del tiempo local actualizado cada día. Se puede conocer la temperatura max y min, sensación térmica, probabilidad de lluvia, de hielo y de nevada.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da también info con respecto al pronóstico de los siguientes cuatro días. Puede ser un dato muy útil para aquellos visitantes que deseen acampar en el parque.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factor muy importante a considerar es el hecho de que en Ushuaia el tiempo es muy variable.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5e36ca79d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5e36ca79d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Dentro del parque existe una gran variedad de especies, incluyendo tanto la flora como la fauna.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No todas las especies se encuentran en las mismas zonas. Para cada sendero se han asignado una variedad de cada tipo de especie de forma aleatoria para los fines del trabajo.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Falta resolver todavía datos provenientes de API SIB. Para los datos presentados se tomaron del SIB ciertas especies con su nombre, nombre científico y alguna imágen. De google las descripciones.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Cada sendero del Parque cuenta con ciertas especies de fauna y flora que los distinguen de los demás, por eso es posible a través de la app conocer también cuáles son estas especies destacadas en la información adicional de cada sendero, detallando su nombre, alguna imágen e información de interés.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e36ca79d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5e36ca79d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 el usuario se encuentra en una situación en la que considera que pueda estar perdido o en una situación de emergencia, puede decidir visualizar una capa de senderos no turísticos en el mapa para tener acceso a distintos puntos de retorno.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trata de senderos que no forman parte del recorrido turístico habitual pero que sirven para acercar al visitante a una ruta de salida.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5e36ca79d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5e36ca79d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visitante puede observar en todo momento su ubicación en el mapa interactivo. De esta manera sabe en dónde se encuentra en relación con los senderos disponibles y en qué dirección dirigirse para transitar sobre ellos.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5e36ca79d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5e36ca79d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app cuenta con una función de utilidad en caso de que el visitante se encuentre en una situación de peligro como un incendio o alguna otra forma de amenaza al bioma del parque o a sus visitantes.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 en algún momento sucediera una situación con estas características, el usuario puede tomar una fotografía y escribir un comentario sobre la situación. Una vez hecho esto y estando en un punto de acceso a internet, la información será enviada a la API de Parques como notificación.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Los datos enviados son la foto, un comentario descriptivo y las coordenadas desde donde se tomó la fotografía.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También los usuarios pueden revisar todas las fotografías tomadas desde la app.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c6e290a2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c6e290a2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c7a1659f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c7a1659f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c58712500_1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c58712500_1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c58712500_1_2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c58712500_1_2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5e25e65c8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5e25e65c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</a:t>
            </a:r>
            <a:r>
              <a:rPr lang="es-419"/>
              <a:t> metodología XP pone el énfasis en la retroalimentación continua entre cliente y el equipo de desarrollo y es idónea para proyectos con requisitos imprecisos y muy cambiantes.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Se considera al equipo de proyecto como el principal factor de éxito del proyecto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Software que funciona por encima de una buena documentación.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Interacción constante entre el cliente y el equipo de desarrollo.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Planificación flexible y abierta.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Rápida respuesta a cambios.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c7a1659f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c7a1659f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c7a1659fc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c7a1659f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c7a1659fc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c7a1659f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5e25e65c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5e25e65c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c59c0b04f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c59c0b04f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problema durante la especificación fue que comenzamos planteando ideas que quedaban fuera de nuestro alcance para ser realizadas en el plazo de la materia.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Otro factor fue el hecho que algunos de los planteamientos fueron cambiando con el tiempo, y recién después de varias reuniones con los profesores y una reunión con Parques quedó más claro el curso a seguir.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c6e290a2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c6e290a2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problema principal que nos enfrentamos fue el desconocimiento absoluto de los lenguajes y tecnologías que teníamos que implementar.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	JS + React Native como punto de partida inicial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equipo completo tuvo que aprender por separado diferentes cuestiones y luego hubo que integrar todo lo desarrollado.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puede comentar sobre los distintos problemas en particular (mapa, cámara, redux/sagas, navegación, integración de librerías...)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e25e65c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e25e65c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Preparación de la materia para experimentar el desarrollo como un trabajo real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El desafío que supuso integrar todo el conocimiento de materias anteriores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Tiene valor el hecho de haber realizado un trabajo con aplicación real que pueda resultar útil a la sociedad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5e36ca79d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5e36ca79d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Utilización de APIs funcionales y completas para recopilar datos de senderos, especies y puntos de interés.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Uso de transistorsoft para poder evaluar la ubicación del usuario cuando la app no necesariamente esté activa y para obtener estadísticas de lugares visitados.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Creación de la sección administrativa de la app en donde el personal del parque podría gestionar los datos presentados y evaluar estadísticas recopiladas.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419"/>
              <a:t>Creación del servidor desde donde estará disponible la app a los usuarios que deseen descargarla desde la Play Store de Google.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e25e65c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e25e65c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6e290a27_2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6e290a27_2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c58712500_1_2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c58712500_1_2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5e25e65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5e25e65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Parque Nacional recibió en los últimos seis años, un </a:t>
            </a:r>
            <a:r>
              <a:rPr b="1" lang="es-419"/>
              <a:t>promedio de alrededor de 290.000 visitantes anuales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58712500_1_1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c58712500_1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el trabajo resultante de Lab. de Software y el mas importante como analistas universitarios.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c59c0b04f_0_3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c59c0b04f_0_3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explicar: app </a:t>
            </a:r>
            <a:r>
              <a:rPr lang="es-419"/>
              <a:t>móvil</a:t>
            </a:r>
            <a:r>
              <a:rPr lang="es-419"/>
              <a:t> multiplataforma offline. Que supusieron esos conceptos.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Hemos recortado requerimientos iniciales debido a falta de tecnologías de aplicación.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trabaja con datos extraídos de diversas fuentes (SIB, Google, AccuWeather...).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Estructuras propias debido a falta de tener la información necesaria.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LIMITACIÓN</a:t>
            </a:r>
            <a:r>
              <a:rPr lang="es-419"/>
              <a:t>: OFFLINE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porque offline y porqué movil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5e36ca79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5e36ca79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Info turística: tiene como finalidad proporcionar información de los senderos del Parque Nacional TDF a los turistas o viajeros que estén interesados en recorrer el lugar.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Seguridad: funciones que facilitan a los visitantes mantenerse dentro de zonas seguras y a comunicarse en caso de emergencia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5e36ca79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5e36ca79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Por ahora contamos con únicamente dos idiomas pero con la posibilidad de en un futuro realizar la traducción a los idiomas que más sean utilizados en el parque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Muy importante debido a la gran diversidad cultural interesada en conocer la zona.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Inglés es el idioma por defecto, debido a la gran cantidad de visitantes que ingresan y son capaces de comunicarse en ese lenguaje.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una opción configurable de la app.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E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-36000" y="-61200"/>
            <a:ext cx="9180000" cy="1802700"/>
          </a:xfrm>
          <a:prstGeom prst="rect">
            <a:avLst/>
          </a:prstGeom>
          <a:solidFill>
            <a:srgbClr val="90C6B1"/>
          </a:solidFill>
          <a:ln>
            <a:noFill/>
          </a:ln>
          <a:effectLst>
            <a:outerShdw blurRad="157163" rotWithShape="0" algn="bl" dir="3420000" dist="47625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324475" y="148225"/>
            <a:ext cx="81480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F33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  <a:defRPr sz="2400">
                <a:solidFill>
                  <a:srgbClr val="3F333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○"/>
              <a:defRPr sz="2400">
                <a:solidFill>
                  <a:srgbClr val="3F333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■"/>
              <a:defRPr sz="2400">
                <a:solidFill>
                  <a:srgbClr val="3F333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  <a:defRPr sz="2400">
                <a:solidFill>
                  <a:srgbClr val="3F333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○"/>
              <a:defRPr sz="2400">
                <a:solidFill>
                  <a:srgbClr val="3F333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■"/>
              <a:defRPr sz="2400">
                <a:solidFill>
                  <a:srgbClr val="3F333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  <a:defRPr sz="2400">
                <a:solidFill>
                  <a:srgbClr val="3F333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○"/>
              <a:defRPr sz="2400">
                <a:solidFill>
                  <a:srgbClr val="3F333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F3331"/>
              </a:buClr>
              <a:buSzPts val="2400"/>
              <a:buChar char="■"/>
              <a:defRPr sz="2400">
                <a:solidFill>
                  <a:srgbClr val="3F333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2">
  <p:cSld name="AUTOLAYOUT_2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E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-36000" y="-36000"/>
            <a:ext cx="9180000" cy="3315600"/>
          </a:xfrm>
          <a:prstGeom prst="rect">
            <a:avLst/>
          </a:prstGeom>
          <a:solidFill>
            <a:srgbClr val="90C6B1"/>
          </a:solidFill>
          <a:ln>
            <a:noFill/>
          </a:ln>
          <a:effectLst>
            <a:outerShdw blurRad="171450" rotWithShape="0" algn="bl" dir="4080000" dist="381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rot="-5400000">
            <a:off x="5755650" y="-106575"/>
            <a:ext cx="3317700" cy="34590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24475" y="212400"/>
            <a:ext cx="5124300" cy="2768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3F33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24475" y="3367800"/>
            <a:ext cx="8148000" cy="168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2400"/>
              <a:buNone/>
              <a:defRPr sz="2400">
                <a:solidFill>
                  <a:srgbClr val="3F33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4">
  <p:cSld name="AUTOLAYOUT_6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5E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15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71" name="Google Shape;71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90C6B1"/>
          </a:solidFill>
          <a:ln>
            <a:noFill/>
          </a:ln>
          <a:effectLst>
            <a:outerShdw blurRad="157163" rotWithShape="0" algn="bl" dir="3960000" dist="3810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110950" y="246050"/>
            <a:ext cx="2826600" cy="4810800"/>
          </a:xfrm>
          <a:prstGeom prst="rect">
            <a:avLst/>
          </a:prstGeom>
          <a:noFill/>
          <a:effectLst>
            <a:outerShdw blurRad="85725" rotWithShape="0" algn="bl" dir="900000" dist="38100">
              <a:srgbClr val="000000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600"/>
              <a:buNone/>
              <a:defRPr b="1" sz="3600">
                <a:solidFill>
                  <a:srgbClr val="3F33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  <a:defRPr sz="2400">
                <a:solidFill>
                  <a:srgbClr val="3F333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○"/>
              <a:defRPr sz="2400">
                <a:solidFill>
                  <a:srgbClr val="3F333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■"/>
              <a:defRPr sz="2400">
                <a:solidFill>
                  <a:srgbClr val="3F333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  <a:defRPr sz="2400">
                <a:solidFill>
                  <a:srgbClr val="3F333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○"/>
              <a:defRPr sz="2400">
                <a:solidFill>
                  <a:srgbClr val="3F333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■"/>
              <a:defRPr sz="2400">
                <a:solidFill>
                  <a:srgbClr val="3F333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  <a:defRPr sz="2400">
                <a:solidFill>
                  <a:srgbClr val="3F333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○"/>
              <a:defRPr sz="2400">
                <a:solidFill>
                  <a:srgbClr val="3F333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F3331"/>
              </a:buClr>
              <a:buSzPts val="2400"/>
              <a:buChar char="■"/>
              <a:defRPr sz="2400">
                <a:solidFill>
                  <a:srgbClr val="3F333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6">
  <p:cSld name="AUTOLAYOUT_7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0C6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927900" y="-54450"/>
            <a:ext cx="5216100" cy="5252400"/>
          </a:xfrm>
          <a:prstGeom prst="parallelogram">
            <a:avLst>
              <a:gd fmla="val 22148" name="adj"/>
            </a:avLst>
          </a:prstGeom>
          <a:solidFill>
            <a:srgbClr val="E5E3CE"/>
          </a:solidFill>
          <a:ln>
            <a:noFill/>
          </a:ln>
          <a:effectLst>
            <a:outerShdw blurRad="142875" rotWithShape="0" algn="bl" dir="29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3006125" y="-76100"/>
            <a:ext cx="2175600" cy="5252400"/>
          </a:xfrm>
          <a:prstGeom prst="parallelogram">
            <a:avLst>
              <a:gd fmla="val 56492" name="adj"/>
            </a:avLst>
          </a:prstGeom>
          <a:solidFill>
            <a:srgbClr val="6C9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 flipH="1" rot="10800000">
            <a:off x="3178200" y="-73425"/>
            <a:ext cx="1155000" cy="5247900"/>
          </a:xfrm>
          <a:prstGeom prst="rtTriangle">
            <a:avLst/>
          </a:prstGeom>
          <a:solidFill>
            <a:srgbClr val="90C6B1"/>
          </a:solidFill>
          <a:ln>
            <a:noFill/>
          </a:ln>
          <a:effectLst>
            <a:outerShdw blurRad="157163" rotWithShape="0" algn="bl" dir="18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-75900" y="-76100"/>
            <a:ext cx="3272400" cy="5252400"/>
          </a:xfrm>
          <a:prstGeom prst="rect">
            <a:avLst/>
          </a:prstGeom>
          <a:solidFill>
            <a:srgbClr val="90C6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000"/>
              <a:buNone/>
              <a:defRPr b="1" sz="3000">
                <a:solidFill>
                  <a:srgbClr val="3F33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000"/>
              <a:buNone/>
              <a:defRPr b="1" sz="3000">
                <a:solidFill>
                  <a:srgbClr val="3F333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000"/>
              <a:buNone/>
              <a:defRPr b="1" sz="3000">
                <a:solidFill>
                  <a:srgbClr val="3F333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000"/>
              <a:buNone/>
              <a:defRPr b="1" sz="3000">
                <a:solidFill>
                  <a:srgbClr val="3F333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000"/>
              <a:buNone/>
              <a:defRPr b="1" sz="3000">
                <a:solidFill>
                  <a:srgbClr val="3F333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000"/>
              <a:buNone/>
              <a:defRPr b="1" sz="3000">
                <a:solidFill>
                  <a:srgbClr val="3F333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000"/>
              <a:buNone/>
              <a:defRPr b="1" sz="3000">
                <a:solidFill>
                  <a:srgbClr val="3F333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000"/>
              <a:buNone/>
              <a:defRPr b="1" sz="3000">
                <a:solidFill>
                  <a:srgbClr val="3F333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3000"/>
              <a:buNone/>
              <a:defRPr b="1" sz="3000">
                <a:solidFill>
                  <a:srgbClr val="3F333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  <a:defRPr sz="2400">
                <a:solidFill>
                  <a:srgbClr val="3F333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○"/>
              <a:defRPr sz="2400">
                <a:solidFill>
                  <a:srgbClr val="3F333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■"/>
              <a:defRPr sz="2400">
                <a:solidFill>
                  <a:srgbClr val="3F333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  <a:defRPr sz="2400">
                <a:solidFill>
                  <a:srgbClr val="3F333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○"/>
              <a:defRPr sz="2400">
                <a:solidFill>
                  <a:srgbClr val="3F333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■"/>
              <a:defRPr sz="2400">
                <a:solidFill>
                  <a:srgbClr val="3F333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  <a:defRPr sz="2400">
                <a:solidFill>
                  <a:srgbClr val="3F333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F3331"/>
              </a:buClr>
              <a:buSzPts val="2400"/>
              <a:buChar char="○"/>
              <a:defRPr sz="2400">
                <a:solidFill>
                  <a:srgbClr val="3F333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F3331"/>
              </a:buClr>
              <a:buSzPts val="2400"/>
              <a:buChar char="■"/>
              <a:defRPr sz="2400">
                <a:solidFill>
                  <a:srgbClr val="3F333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8">
  <p:cSld name="AUTOLAYOUT_9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 amt="91000"/>
          </a:blip>
          <a:srcRect b="49" l="0" r="0" t="39"/>
          <a:stretch/>
        </p:blipFill>
        <p:spPr>
          <a:xfrm>
            <a:off x="-1" y="-3"/>
            <a:ext cx="914400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-663250" y="2794500"/>
            <a:ext cx="6614700" cy="1298400"/>
          </a:xfrm>
          <a:prstGeom prst="roundRect">
            <a:avLst>
              <a:gd fmla="val 50000" name="adj"/>
            </a:avLst>
          </a:prstGeom>
          <a:solidFill>
            <a:srgbClr val="6C9585"/>
          </a:solidFill>
          <a:ln>
            <a:noFill/>
          </a:ln>
          <a:effectLst>
            <a:outerShdw blurRad="128588" rotWithShape="0" algn="bl" dir="3060000" dist="104775">
              <a:srgbClr val="000000">
                <a:alpha val="6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 rot="5400000">
            <a:off x="86250" y="3407700"/>
            <a:ext cx="929400" cy="7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2880000" dist="47625">
              <a:srgbClr val="000000">
                <a:alpha val="3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714825" y="2794500"/>
            <a:ext cx="4868400" cy="1298400"/>
          </a:xfrm>
          <a:prstGeom prst="rect">
            <a:avLst/>
          </a:prstGeom>
          <a:noFill/>
          <a:effectLst>
            <a:outerShdw blurRad="71438" rotWithShape="0" algn="bl" dir="3480000" dist="66675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E5E3C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ixabay.com/vectors/man-travel-smartphone-briefcase-3660670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Relationship Id="rId7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24475" y="212400"/>
            <a:ext cx="5124300" cy="27684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F3331"/>
                </a:solidFill>
              </a:rPr>
              <a:t>Aplicación móvil para el </a:t>
            </a:r>
            <a:endParaRPr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F3331"/>
                </a:solidFill>
              </a:rPr>
              <a:t>Parque Nacional Tierra del Fuego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324475" y="3367800"/>
            <a:ext cx="8148000" cy="16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F3331"/>
                </a:solidFill>
              </a:rPr>
              <a:t>Integrantes: López Damián, Perez Ignacio, Maciel Sergio</a:t>
            </a:r>
            <a:endParaRPr sz="2400">
              <a:solidFill>
                <a:srgbClr val="3F333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F3331"/>
                </a:solidFill>
              </a:rPr>
              <a:t>Materia: Laboratorio de Software</a:t>
            </a:r>
            <a:endParaRPr sz="2400">
              <a:solidFill>
                <a:srgbClr val="3F333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F3331"/>
                </a:solidFill>
              </a:rPr>
              <a:t>Fecha: 17 de Diciembre de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3F3331"/>
                </a:solidFill>
              </a:rPr>
              <a:t>Información</a:t>
            </a:r>
            <a:r>
              <a:rPr lang="es-419"/>
              <a:t> </a:t>
            </a:r>
            <a:r>
              <a:rPr lang="es-419" sz="3600">
                <a:solidFill>
                  <a:srgbClr val="3F3331"/>
                </a:solidFill>
              </a:rPr>
              <a:t>turística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 sz="2400"/>
              <a:t>Mapa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i</a:t>
            </a:r>
            <a:r>
              <a:rPr b="1" lang="es-419" sz="2400"/>
              <a:t>nteractivo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250" y="13525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5E3CE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3F3331"/>
                </a:solidFill>
              </a:rPr>
              <a:t>Información</a:t>
            </a:r>
            <a:r>
              <a:rPr lang="es-419"/>
              <a:t> </a:t>
            </a:r>
            <a:r>
              <a:rPr lang="es-419" sz="3600">
                <a:solidFill>
                  <a:srgbClr val="3F3331"/>
                </a:solidFill>
              </a:rPr>
              <a:t>turística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/>
              <a:t>Senderos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75" y="13525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F3331"/>
                </a:solidFill>
              </a:rPr>
              <a:t>Información</a:t>
            </a:r>
            <a:r>
              <a:rPr lang="es-419" sz="3000"/>
              <a:t> </a:t>
            </a:r>
            <a:r>
              <a:rPr b="1" lang="es-419" sz="3600">
                <a:solidFill>
                  <a:srgbClr val="3F3331"/>
                </a:solidFill>
              </a:rPr>
              <a:t>turística</a:t>
            </a:r>
            <a:endParaRPr sz="3000"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 sz="2400"/>
              <a:t>Puntos de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i</a:t>
            </a:r>
            <a:r>
              <a:rPr b="1" lang="es-419" sz="2400"/>
              <a:t>nterés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75" y="13525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9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28050" y="7001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  <p:sp>
        <p:nvSpPr>
          <p:cNvPr id="178" name="Google Shape;178;p30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F3331"/>
                </a:solidFill>
              </a:rPr>
              <a:t>Información</a:t>
            </a:r>
            <a:r>
              <a:rPr lang="es-419" sz="3600">
                <a:solidFill>
                  <a:srgbClr val="3F3331"/>
                </a:solidFill>
              </a:rPr>
              <a:t> </a:t>
            </a:r>
            <a:r>
              <a:rPr b="1" lang="es-419" sz="3600">
                <a:solidFill>
                  <a:srgbClr val="3F3331"/>
                </a:solidFill>
              </a:rPr>
              <a:t>turística</a:t>
            </a:r>
            <a:endParaRPr sz="3600">
              <a:solidFill>
                <a:srgbClr val="3F3331"/>
              </a:solidFill>
            </a:endParaRPr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/>
              <a:t>Pronóstico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meteorológico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6475" y="1473725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F3331"/>
                </a:solidFill>
              </a:rPr>
              <a:t>Información</a:t>
            </a:r>
            <a:r>
              <a:rPr lang="es-419" sz="3600">
                <a:solidFill>
                  <a:srgbClr val="3F3331"/>
                </a:solidFill>
              </a:rPr>
              <a:t> </a:t>
            </a:r>
            <a:r>
              <a:rPr b="1" lang="es-419" sz="3600">
                <a:solidFill>
                  <a:srgbClr val="3F3331"/>
                </a:solidFill>
              </a:rPr>
              <a:t>turística</a:t>
            </a:r>
            <a:endParaRPr sz="3600">
              <a:solidFill>
                <a:srgbClr val="3F3331"/>
              </a:solidFill>
            </a:endParaRPr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 sz="2400"/>
              <a:t>Especies</a:t>
            </a:r>
            <a:r>
              <a:rPr b="1" lang="es-419"/>
              <a:t>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/>
              <a:t>flora y fauna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2768">
            <a:off x="6034125" y="9923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770492">
            <a:off x="4110525" y="8501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  <p:pic>
        <p:nvPicPr>
          <p:cNvPr id="189" name="Google Shape;1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9425" y="196210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F3331"/>
                </a:solidFill>
              </a:rPr>
              <a:t>Seguridad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 sz="2600"/>
              <a:t>Senderos de emergencia</a:t>
            </a:r>
            <a:endParaRPr b="1"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850" y="1099013"/>
            <a:ext cx="2945475" cy="2945475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3F3331"/>
                </a:solidFill>
              </a:rPr>
              <a:t>Ubicación </a:t>
            </a:r>
            <a:endParaRPr b="1" sz="2400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3F3331"/>
                </a:solidFill>
              </a:rPr>
              <a:t>espacial</a:t>
            </a:r>
            <a:endParaRPr b="1" sz="2400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3F3331"/>
              </a:solidFill>
            </a:endParaRPr>
          </a:p>
        </p:txBody>
      </p:sp>
      <p:sp>
        <p:nvSpPr>
          <p:cNvPr id="202" name="Google Shape;202;p33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F3331"/>
                </a:solidFill>
              </a:rPr>
              <a:t>Seguridad</a:t>
            </a:r>
            <a:endParaRPr sz="3600">
              <a:solidFill>
                <a:srgbClr val="3F3331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5" y="891525"/>
            <a:ext cx="3039599" cy="3039599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-419" sz="2600"/>
              <a:t>Ubicación de 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/>
              <a:t>interés</a:t>
            </a:r>
            <a:endParaRPr b="1"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F3331"/>
                </a:solidFill>
              </a:rPr>
              <a:t>Seguridad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5496250" y="233625"/>
            <a:ext cx="2779000" cy="27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325" y="212770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8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25" y="1986622"/>
            <a:ext cx="1466025" cy="29320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874" y="2555150"/>
            <a:ext cx="1144300" cy="114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8925" y="262325"/>
            <a:ext cx="1645900" cy="164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Google Shape;21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5862" y="3171000"/>
            <a:ext cx="1352275" cy="135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0" name="Google Shape;220;p35"/>
          <p:cNvSpPr/>
          <p:nvPr/>
        </p:nvSpPr>
        <p:spPr>
          <a:xfrm>
            <a:off x="1672875" y="3544225"/>
            <a:ext cx="2334550" cy="124875"/>
          </a:xfrm>
          <a:custGeom>
            <a:rect b="b" l="l" r="r" t="t"/>
            <a:pathLst>
              <a:path extrusionOk="0" h="4995" w="93382">
                <a:moveTo>
                  <a:pt x="0" y="999"/>
                </a:moveTo>
                <a:cubicBezTo>
                  <a:pt x="4994" y="1582"/>
                  <a:pt x="19060" y="3912"/>
                  <a:pt x="29963" y="4494"/>
                </a:cubicBezTo>
                <a:cubicBezTo>
                  <a:pt x="40866" y="5077"/>
                  <a:pt x="54848" y="5243"/>
                  <a:pt x="65418" y="4494"/>
                </a:cubicBezTo>
                <a:cubicBezTo>
                  <a:pt x="75988" y="3745"/>
                  <a:pt x="88721" y="749"/>
                  <a:pt x="93382" y="0"/>
                </a:cubicBezTo>
              </a:path>
            </a:pathLst>
          </a:cu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1" name="Google Shape;221;p35"/>
          <p:cNvSpPr txBox="1"/>
          <p:nvPr/>
        </p:nvSpPr>
        <p:spPr>
          <a:xfrm>
            <a:off x="1883000" y="3196152"/>
            <a:ext cx="19251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Ubicación (GPS)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1560525" y="3745300"/>
            <a:ext cx="2546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Solicita info. de sendero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1946450" y="4366150"/>
            <a:ext cx="1798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Solicita senderos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1672875" y="4178388"/>
            <a:ext cx="2334550" cy="124875"/>
          </a:xfrm>
          <a:custGeom>
            <a:rect b="b" l="l" r="r" t="t"/>
            <a:pathLst>
              <a:path extrusionOk="0" h="4995" w="93382">
                <a:moveTo>
                  <a:pt x="0" y="999"/>
                </a:moveTo>
                <a:cubicBezTo>
                  <a:pt x="4994" y="1582"/>
                  <a:pt x="19060" y="3912"/>
                  <a:pt x="29963" y="4494"/>
                </a:cubicBezTo>
                <a:cubicBezTo>
                  <a:pt x="40866" y="5077"/>
                  <a:pt x="54848" y="5243"/>
                  <a:pt x="65418" y="4494"/>
                </a:cubicBezTo>
                <a:cubicBezTo>
                  <a:pt x="75988" y="3745"/>
                  <a:pt x="88721" y="749"/>
                  <a:pt x="93382" y="0"/>
                </a:cubicBezTo>
              </a:path>
            </a:pathLst>
          </a:cu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5" name="Google Shape;225;p35"/>
          <p:cNvSpPr/>
          <p:nvPr/>
        </p:nvSpPr>
        <p:spPr>
          <a:xfrm>
            <a:off x="1672875" y="4736350"/>
            <a:ext cx="2334550" cy="124875"/>
          </a:xfrm>
          <a:custGeom>
            <a:rect b="b" l="l" r="r" t="t"/>
            <a:pathLst>
              <a:path extrusionOk="0" h="4995" w="93382">
                <a:moveTo>
                  <a:pt x="0" y="999"/>
                </a:moveTo>
                <a:cubicBezTo>
                  <a:pt x="4994" y="1582"/>
                  <a:pt x="19060" y="3912"/>
                  <a:pt x="29963" y="4494"/>
                </a:cubicBezTo>
                <a:cubicBezTo>
                  <a:pt x="40866" y="5077"/>
                  <a:pt x="54848" y="5243"/>
                  <a:pt x="65418" y="4494"/>
                </a:cubicBezTo>
                <a:cubicBezTo>
                  <a:pt x="75988" y="3745"/>
                  <a:pt x="88721" y="749"/>
                  <a:pt x="93382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6" name="Google Shape;226;p35"/>
          <p:cNvSpPr/>
          <p:nvPr/>
        </p:nvSpPr>
        <p:spPr>
          <a:xfrm>
            <a:off x="2771500" y="1660400"/>
            <a:ext cx="1273400" cy="1548050"/>
          </a:xfrm>
          <a:custGeom>
            <a:rect b="b" l="l" r="r" t="t"/>
            <a:pathLst>
              <a:path extrusionOk="0" h="61922" w="50936">
                <a:moveTo>
                  <a:pt x="50936" y="61922"/>
                </a:moveTo>
                <a:cubicBezTo>
                  <a:pt x="48855" y="60840"/>
                  <a:pt x="43029" y="58093"/>
                  <a:pt x="38451" y="55430"/>
                </a:cubicBezTo>
                <a:cubicBezTo>
                  <a:pt x="33873" y="52767"/>
                  <a:pt x="28048" y="49521"/>
                  <a:pt x="23470" y="45942"/>
                </a:cubicBezTo>
                <a:cubicBezTo>
                  <a:pt x="18893" y="42363"/>
                  <a:pt x="14398" y="38285"/>
                  <a:pt x="10986" y="33957"/>
                </a:cubicBezTo>
                <a:cubicBezTo>
                  <a:pt x="7574" y="29629"/>
                  <a:pt x="4827" y="25635"/>
                  <a:pt x="2996" y="19975"/>
                </a:cubicBezTo>
                <a:cubicBezTo>
                  <a:pt x="1165" y="14316"/>
                  <a:pt x="499" y="3329"/>
                  <a:pt x="0" y="0"/>
                </a:cubicBezTo>
              </a:path>
            </a:pathLst>
          </a:cu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7" name="Google Shape;227;p35"/>
          <p:cNvSpPr/>
          <p:nvPr/>
        </p:nvSpPr>
        <p:spPr>
          <a:xfrm>
            <a:off x="5243375" y="1972500"/>
            <a:ext cx="2712975" cy="2109850"/>
          </a:xfrm>
          <a:custGeom>
            <a:rect b="b" l="l" r="r" t="t"/>
            <a:pathLst>
              <a:path extrusionOk="0" h="84394" w="108519">
                <a:moveTo>
                  <a:pt x="0" y="84394"/>
                </a:moveTo>
                <a:cubicBezTo>
                  <a:pt x="6658" y="84144"/>
                  <a:pt x="27402" y="84739"/>
                  <a:pt x="39949" y="82896"/>
                </a:cubicBezTo>
                <a:cubicBezTo>
                  <a:pt x="52497" y="81053"/>
                  <a:pt x="65424" y="78255"/>
                  <a:pt x="75285" y="73338"/>
                </a:cubicBezTo>
                <a:cubicBezTo>
                  <a:pt x="85147" y="68421"/>
                  <a:pt x="93687" y="60854"/>
                  <a:pt x="99118" y="53396"/>
                </a:cubicBezTo>
                <a:cubicBezTo>
                  <a:pt x="104549" y="45938"/>
                  <a:pt x="106415" y="37490"/>
                  <a:pt x="107873" y="28591"/>
                </a:cubicBezTo>
                <a:cubicBezTo>
                  <a:pt x="109331" y="19692"/>
                  <a:pt x="107866" y="4765"/>
                  <a:pt x="107864" y="0"/>
                </a:cubicBezTo>
              </a:path>
            </a:pathLst>
          </a:cu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8" name="Google Shape;228;p35"/>
          <p:cNvSpPr/>
          <p:nvPr/>
        </p:nvSpPr>
        <p:spPr>
          <a:xfrm>
            <a:off x="5265100" y="1910075"/>
            <a:ext cx="2934025" cy="2456175"/>
          </a:xfrm>
          <a:custGeom>
            <a:rect b="b" l="l" r="r" t="t"/>
            <a:pathLst>
              <a:path extrusionOk="0" h="98247" w="117361">
                <a:moveTo>
                  <a:pt x="0" y="98208"/>
                </a:moveTo>
                <a:cubicBezTo>
                  <a:pt x="6485" y="97965"/>
                  <a:pt x="25210" y="99019"/>
                  <a:pt x="38910" y="96749"/>
                </a:cubicBezTo>
                <a:cubicBezTo>
                  <a:pt x="52610" y="94479"/>
                  <a:pt x="70445" y="90346"/>
                  <a:pt x="82199" y="84590"/>
                </a:cubicBezTo>
                <a:cubicBezTo>
                  <a:pt x="93953" y="78835"/>
                  <a:pt x="103600" y="71214"/>
                  <a:pt x="109436" y="62216"/>
                </a:cubicBezTo>
                <a:cubicBezTo>
                  <a:pt x="115273" y="53218"/>
                  <a:pt x="116377" y="40970"/>
                  <a:pt x="117218" y="30601"/>
                </a:cubicBezTo>
                <a:cubicBezTo>
                  <a:pt x="118060" y="20232"/>
                  <a:pt x="114941" y="5100"/>
                  <a:pt x="114485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9" name="Google Shape;229;p35"/>
          <p:cNvSpPr/>
          <p:nvPr/>
        </p:nvSpPr>
        <p:spPr>
          <a:xfrm>
            <a:off x="5742750" y="1577645"/>
            <a:ext cx="1139575" cy="919200"/>
          </a:xfrm>
          <a:custGeom>
            <a:rect b="b" l="l" r="r" t="t"/>
            <a:pathLst>
              <a:path extrusionOk="0" h="36768" w="45583">
                <a:moveTo>
                  <a:pt x="45583" y="124"/>
                </a:moveTo>
                <a:cubicBezTo>
                  <a:pt x="42908" y="205"/>
                  <a:pt x="34882" y="-444"/>
                  <a:pt x="29532" y="610"/>
                </a:cubicBezTo>
                <a:cubicBezTo>
                  <a:pt x="24182" y="1664"/>
                  <a:pt x="17777" y="3367"/>
                  <a:pt x="13481" y="6447"/>
                </a:cubicBezTo>
                <a:cubicBezTo>
                  <a:pt x="9185" y="9528"/>
                  <a:pt x="6001" y="14040"/>
                  <a:pt x="3754" y="19093"/>
                </a:cubicBezTo>
                <a:cubicBezTo>
                  <a:pt x="1507" y="24147"/>
                  <a:pt x="626" y="33822"/>
                  <a:pt x="0" y="36768"/>
                </a:cubicBezTo>
              </a:path>
            </a:pathLst>
          </a:cu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230" name="Google Shape;23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543788">
            <a:off x="1815874" y="160396"/>
            <a:ext cx="1487526" cy="14875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" name="Google Shape;231;p35"/>
          <p:cNvSpPr txBox="1"/>
          <p:nvPr/>
        </p:nvSpPr>
        <p:spPr>
          <a:xfrm>
            <a:off x="6071725" y="1687613"/>
            <a:ext cx="14661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Detalles del sendero [info, flora y fauna]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5480575" y="1319294"/>
            <a:ext cx="1398225" cy="1115125"/>
          </a:xfrm>
          <a:custGeom>
            <a:rect b="b" l="l" r="r" t="t"/>
            <a:pathLst>
              <a:path extrusionOk="0" h="44605" w="55929">
                <a:moveTo>
                  <a:pt x="55929" y="161"/>
                </a:moveTo>
                <a:cubicBezTo>
                  <a:pt x="51851" y="244"/>
                  <a:pt x="38285" y="-505"/>
                  <a:pt x="31460" y="660"/>
                </a:cubicBezTo>
                <a:cubicBezTo>
                  <a:pt x="24635" y="1825"/>
                  <a:pt x="19475" y="3407"/>
                  <a:pt x="14981" y="7152"/>
                </a:cubicBezTo>
                <a:cubicBezTo>
                  <a:pt x="10487" y="10897"/>
                  <a:pt x="6991" y="16890"/>
                  <a:pt x="4494" y="23132"/>
                </a:cubicBezTo>
                <a:cubicBezTo>
                  <a:pt x="1997" y="29374"/>
                  <a:pt x="749" y="41026"/>
                  <a:pt x="0" y="44605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3" name="Google Shape;233;p35"/>
          <p:cNvSpPr txBox="1"/>
          <p:nvPr/>
        </p:nvSpPr>
        <p:spPr>
          <a:xfrm>
            <a:off x="5697025" y="595100"/>
            <a:ext cx="13524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Listado de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senderos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3154800" y="1639025"/>
            <a:ext cx="1062825" cy="1449575"/>
          </a:xfrm>
          <a:custGeom>
            <a:rect b="b" l="l" r="r" t="t"/>
            <a:pathLst>
              <a:path extrusionOk="0" h="57983" w="42513">
                <a:moveTo>
                  <a:pt x="0" y="0"/>
                </a:moveTo>
                <a:cubicBezTo>
                  <a:pt x="677" y="426"/>
                  <a:pt x="888" y="546"/>
                  <a:pt x="4062" y="2553"/>
                </a:cubicBezTo>
                <a:cubicBezTo>
                  <a:pt x="7236" y="4560"/>
                  <a:pt x="14466" y="8462"/>
                  <a:pt x="19043" y="12041"/>
                </a:cubicBezTo>
                <a:cubicBezTo>
                  <a:pt x="23621" y="15620"/>
                  <a:pt x="28115" y="19698"/>
                  <a:pt x="31527" y="24026"/>
                </a:cubicBezTo>
                <a:cubicBezTo>
                  <a:pt x="34939" y="28354"/>
                  <a:pt x="37686" y="32349"/>
                  <a:pt x="39517" y="38008"/>
                </a:cubicBezTo>
                <a:cubicBezTo>
                  <a:pt x="41348" y="43668"/>
                  <a:pt x="42014" y="54654"/>
                  <a:pt x="42513" y="57983"/>
                </a:cubicBezTo>
              </a:path>
            </a:pathLst>
          </a:cu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5" name="Google Shape;235;p35"/>
          <p:cNvSpPr txBox="1"/>
          <p:nvPr/>
        </p:nvSpPr>
        <p:spPr>
          <a:xfrm>
            <a:off x="3492188" y="1210775"/>
            <a:ext cx="15579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Mapa [posición,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      puntos de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           interés]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35"/>
          <p:cNvSpPr/>
          <p:nvPr/>
        </p:nvSpPr>
        <p:spPr>
          <a:xfrm rot="-5400000">
            <a:off x="6654650" y="2664525"/>
            <a:ext cx="2008800" cy="2970000"/>
          </a:xfrm>
          <a:prstGeom prst="rtTriangle">
            <a:avLst/>
          </a:prstGeom>
          <a:solidFill>
            <a:srgbClr val="90C6B1"/>
          </a:solidFill>
          <a:ln>
            <a:noFill/>
          </a:ln>
          <a:effectLst>
            <a:outerShdw blurRad="128588" rotWithShape="0" algn="bl" dir="12780000" dist="38100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7295475" y="4366150"/>
            <a:ext cx="1715400" cy="5727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F3331"/>
                </a:solidFill>
              </a:rPr>
              <a:t>Turistas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7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137" y="2455275"/>
            <a:ext cx="1144300" cy="114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925" y="262325"/>
            <a:ext cx="1645900" cy="164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4" name="Google Shape;2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713" y="3306825"/>
            <a:ext cx="1568575" cy="156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5" name="Google Shape;245;p36"/>
          <p:cNvSpPr/>
          <p:nvPr/>
        </p:nvSpPr>
        <p:spPr>
          <a:xfrm>
            <a:off x="5243375" y="1972500"/>
            <a:ext cx="2739675" cy="2109850"/>
          </a:xfrm>
          <a:custGeom>
            <a:rect b="b" l="l" r="r" t="t"/>
            <a:pathLst>
              <a:path extrusionOk="0" h="84394" w="109587">
                <a:moveTo>
                  <a:pt x="0" y="84394"/>
                </a:moveTo>
                <a:cubicBezTo>
                  <a:pt x="6658" y="84144"/>
                  <a:pt x="26716" y="84894"/>
                  <a:pt x="39949" y="82896"/>
                </a:cubicBezTo>
                <a:cubicBezTo>
                  <a:pt x="53182" y="80899"/>
                  <a:pt x="68996" y="77569"/>
                  <a:pt x="79400" y="72409"/>
                </a:cubicBezTo>
                <a:cubicBezTo>
                  <a:pt x="89804" y="67249"/>
                  <a:pt x="97377" y="59342"/>
                  <a:pt x="102371" y="51935"/>
                </a:cubicBezTo>
                <a:cubicBezTo>
                  <a:pt x="107365" y="44528"/>
                  <a:pt x="108447" y="36621"/>
                  <a:pt x="109362" y="27965"/>
                </a:cubicBezTo>
                <a:cubicBezTo>
                  <a:pt x="110278" y="19309"/>
                  <a:pt x="108114" y="4661"/>
                  <a:pt x="107864" y="0"/>
                </a:cubicBezTo>
              </a:path>
            </a:pathLst>
          </a:cu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46" name="Google Shape;246;p36"/>
          <p:cNvSpPr/>
          <p:nvPr/>
        </p:nvSpPr>
        <p:spPr>
          <a:xfrm>
            <a:off x="5243375" y="1945525"/>
            <a:ext cx="3013075" cy="2349075"/>
          </a:xfrm>
          <a:custGeom>
            <a:rect b="b" l="l" r="r" t="t"/>
            <a:pathLst>
              <a:path extrusionOk="0" h="93963" w="120523">
                <a:moveTo>
                  <a:pt x="0" y="92964"/>
                </a:moveTo>
                <a:cubicBezTo>
                  <a:pt x="7407" y="92964"/>
                  <a:pt x="29462" y="95211"/>
                  <a:pt x="44443" y="92964"/>
                </a:cubicBezTo>
                <a:cubicBezTo>
                  <a:pt x="59424" y="90717"/>
                  <a:pt x="77984" y="86389"/>
                  <a:pt x="89886" y="79481"/>
                </a:cubicBezTo>
                <a:cubicBezTo>
                  <a:pt x="101788" y="72573"/>
                  <a:pt x="110748" y="61034"/>
                  <a:pt x="115853" y="51516"/>
                </a:cubicBezTo>
                <a:cubicBezTo>
                  <a:pt x="120959" y="41998"/>
                  <a:pt x="120390" y="30960"/>
                  <a:pt x="120519" y="22374"/>
                </a:cubicBezTo>
                <a:cubicBezTo>
                  <a:pt x="120648" y="13788"/>
                  <a:pt x="117277" y="3729"/>
                  <a:pt x="116628" y="0"/>
                </a:cubicBezTo>
              </a:path>
            </a:pathLst>
          </a:cu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47" name="Google Shape;247;p36"/>
          <p:cNvSpPr/>
          <p:nvPr/>
        </p:nvSpPr>
        <p:spPr>
          <a:xfrm>
            <a:off x="5374525" y="1667925"/>
            <a:ext cx="1515300" cy="812625"/>
          </a:xfrm>
          <a:custGeom>
            <a:rect b="b" l="l" r="r" t="t"/>
            <a:pathLst>
              <a:path extrusionOk="0" h="32505" w="60612">
                <a:moveTo>
                  <a:pt x="60612" y="0"/>
                </a:moveTo>
                <a:cubicBezTo>
                  <a:pt x="56752" y="311"/>
                  <a:pt x="44149" y="742"/>
                  <a:pt x="37452" y="1863"/>
                </a:cubicBezTo>
                <a:cubicBezTo>
                  <a:pt x="30755" y="2984"/>
                  <a:pt x="25454" y="4214"/>
                  <a:pt x="20428" y="6727"/>
                </a:cubicBezTo>
                <a:cubicBezTo>
                  <a:pt x="15402" y="9240"/>
                  <a:pt x="10701" y="12645"/>
                  <a:pt x="7296" y="16941"/>
                </a:cubicBezTo>
                <a:cubicBezTo>
                  <a:pt x="3891" y="21237"/>
                  <a:pt x="1216" y="29911"/>
                  <a:pt x="0" y="32505"/>
                </a:cubicBezTo>
              </a:path>
            </a:pathLst>
          </a:cu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48" name="Google Shape;248;p36"/>
          <p:cNvSpPr txBox="1"/>
          <p:nvPr/>
        </p:nvSpPr>
        <p:spPr>
          <a:xfrm>
            <a:off x="5682650" y="1878025"/>
            <a:ext cx="14661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Detalles de especies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5179975" y="1459150"/>
            <a:ext cx="1726675" cy="960600"/>
          </a:xfrm>
          <a:custGeom>
            <a:rect b="b" l="l" r="r" t="t"/>
            <a:pathLst>
              <a:path extrusionOk="0" h="38424" w="69067">
                <a:moveTo>
                  <a:pt x="69067" y="0"/>
                </a:moveTo>
                <a:cubicBezTo>
                  <a:pt x="64365" y="243"/>
                  <a:pt x="49044" y="81"/>
                  <a:pt x="40856" y="1459"/>
                </a:cubicBezTo>
                <a:cubicBezTo>
                  <a:pt x="32669" y="2837"/>
                  <a:pt x="25779" y="5026"/>
                  <a:pt x="19942" y="8268"/>
                </a:cubicBezTo>
                <a:cubicBezTo>
                  <a:pt x="14106" y="11511"/>
                  <a:pt x="9161" y="15888"/>
                  <a:pt x="5837" y="20914"/>
                </a:cubicBezTo>
                <a:cubicBezTo>
                  <a:pt x="2513" y="25940"/>
                  <a:pt x="973" y="35506"/>
                  <a:pt x="0" y="38424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0" name="Google Shape;250;p36"/>
          <p:cNvSpPr/>
          <p:nvPr/>
        </p:nvSpPr>
        <p:spPr>
          <a:xfrm rot="-5400000">
            <a:off x="6654650" y="2664525"/>
            <a:ext cx="2008800" cy="2970000"/>
          </a:xfrm>
          <a:prstGeom prst="rtTriangle">
            <a:avLst/>
          </a:prstGeom>
          <a:solidFill>
            <a:srgbClr val="90C6B1"/>
          </a:solidFill>
          <a:ln>
            <a:noFill/>
          </a:ln>
          <a:effectLst>
            <a:outerShdw blurRad="128588" rotWithShape="0" algn="bl" dir="12780000" dist="38100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 txBox="1"/>
          <p:nvPr>
            <p:ph type="title"/>
          </p:nvPr>
        </p:nvSpPr>
        <p:spPr>
          <a:xfrm>
            <a:off x="7295475" y="4366150"/>
            <a:ext cx="1715400" cy="5727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F3331"/>
                </a:solidFill>
              </a:rPr>
              <a:t>APIs</a:t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075" y="307400"/>
            <a:ext cx="813600" cy="7308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25" y="262325"/>
            <a:ext cx="1645900" cy="164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36"/>
          <p:cNvPicPr preferRelativeResize="0"/>
          <p:nvPr/>
        </p:nvPicPr>
        <p:blipFill rotWithShape="1">
          <a:blip r:embed="rId7">
            <a:alphaModFix/>
          </a:blip>
          <a:srcRect b="42664" l="4554" r="42177" t="9935"/>
          <a:stretch/>
        </p:blipFill>
        <p:spPr>
          <a:xfrm>
            <a:off x="925075" y="364162"/>
            <a:ext cx="813600" cy="6998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5" name="Google Shape;255;p36"/>
          <p:cNvSpPr/>
          <p:nvPr/>
        </p:nvSpPr>
        <p:spPr>
          <a:xfrm>
            <a:off x="1639025" y="1792725"/>
            <a:ext cx="2415400" cy="1399050"/>
          </a:xfrm>
          <a:custGeom>
            <a:rect b="b" l="l" r="r" t="t"/>
            <a:pathLst>
              <a:path extrusionOk="0" h="55962" w="96616">
                <a:moveTo>
                  <a:pt x="0" y="0"/>
                </a:moveTo>
                <a:cubicBezTo>
                  <a:pt x="4765" y="1111"/>
                  <a:pt x="19389" y="3667"/>
                  <a:pt x="28590" y="6668"/>
                </a:cubicBezTo>
                <a:cubicBezTo>
                  <a:pt x="37792" y="9669"/>
                  <a:pt x="47651" y="14145"/>
                  <a:pt x="55209" y="18006"/>
                </a:cubicBezTo>
                <a:cubicBezTo>
                  <a:pt x="62767" y="21867"/>
                  <a:pt x="68107" y="25235"/>
                  <a:pt x="73940" y="29836"/>
                </a:cubicBezTo>
                <a:cubicBezTo>
                  <a:pt x="79773" y="34437"/>
                  <a:pt x="86428" y="41256"/>
                  <a:pt x="90207" y="45610"/>
                </a:cubicBezTo>
                <a:cubicBezTo>
                  <a:pt x="93986" y="49964"/>
                  <a:pt x="95548" y="54237"/>
                  <a:pt x="96616" y="55962"/>
                </a:cubicBezTo>
              </a:path>
            </a:pathLst>
          </a:cu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6" name="Google Shape;256;p36"/>
          <p:cNvSpPr txBox="1"/>
          <p:nvPr/>
        </p:nvSpPr>
        <p:spPr>
          <a:xfrm>
            <a:off x="2788300" y="1792725"/>
            <a:ext cx="1266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Pronóstico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7" name="Google Shape;257;p36"/>
          <p:cNvSpPr/>
          <p:nvPr/>
        </p:nvSpPr>
        <p:spPr>
          <a:xfrm rot="10800000">
            <a:off x="1524400" y="1972500"/>
            <a:ext cx="2415400" cy="1399050"/>
          </a:xfrm>
          <a:custGeom>
            <a:rect b="b" l="l" r="r" t="t"/>
            <a:pathLst>
              <a:path extrusionOk="0" h="55962" w="96616">
                <a:moveTo>
                  <a:pt x="0" y="0"/>
                </a:moveTo>
                <a:cubicBezTo>
                  <a:pt x="4765" y="1111"/>
                  <a:pt x="19389" y="3667"/>
                  <a:pt x="28590" y="6668"/>
                </a:cubicBezTo>
                <a:cubicBezTo>
                  <a:pt x="37792" y="9669"/>
                  <a:pt x="47651" y="14145"/>
                  <a:pt x="55209" y="18006"/>
                </a:cubicBezTo>
                <a:cubicBezTo>
                  <a:pt x="62767" y="21867"/>
                  <a:pt x="68107" y="25235"/>
                  <a:pt x="73940" y="29836"/>
                </a:cubicBezTo>
                <a:cubicBezTo>
                  <a:pt x="79773" y="34437"/>
                  <a:pt x="86428" y="41256"/>
                  <a:pt x="90207" y="45610"/>
                </a:cubicBezTo>
                <a:cubicBezTo>
                  <a:pt x="93986" y="49964"/>
                  <a:pt x="95548" y="54237"/>
                  <a:pt x="96616" y="55962"/>
                </a:cubicBezTo>
              </a:path>
            </a:pathLst>
          </a:cu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8" name="Google Shape;258;p36"/>
          <p:cNvSpPr txBox="1"/>
          <p:nvPr/>
        </p:nvSpPr>
        <p:spPr>
          <a:xfrm>
            <a:off x="5937000" y="790375"/>
            <a:ext cx="13524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Detalles</a:t>
            </a: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 de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senderos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4326075" y="480175"/>
            <a:ext cx="13524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Detalles de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latin typeface="Average"/>
                <a:ea typeface="Average"/>
                <a:cs typeface="Average"/>
                <a:sym typeface="Average"/>
              </a:rPr>
              <a:t>puntos de interés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5277250" y="2018500"/>
            <a:ext cx="2432125" cy="1823925"/>
          </a:xfrm>
          <a:custGeom>
            <a:rect b="b" l="l" r="r" t="t"/>
            <a:pathLst>
              <a:path extrusionOk="0" h="72957" w="97285">
                <a:moveTo>
                  <a:pt x="0" y="72957"/>
                </a:moveTo>
                <a:cubicBezTo>
                  <a:pt x="6080" y="72633"/>
                  <a:pt x="25292" y="72876"/>
                  <a:pt x="36479" y="71011"/>
                </a:cubicBezTo>
                <a:cubicBezTo>
                  <a:pt x="47666" y="69147"/>
                  <a:pt x="58447" y="66391"/>
                  <a:pt x="67121" y="61770"/>
                </a:cubicBezTo>
                <a:cubicBezTo>
                  <a:pt x="75795" y="57150"/>
                  <a:pt x="83658" y="49773"/>
                  <a:pt x="88522" y="43288"/>
                </a:cubicBezTo>
                <a:cubicBezTo>
                  <a:pt x="93386" y="36803"/>
                  <a:pt x="94845" y="30075"/>
                  <a:pt x="96304" y="22860"/>
                </a:cubicBezTo>
                <a:cubicBezTo>
                  <a:pt x="97763" y="15645"/>
                  <a:pt x="97115" y="3810"/>
                  <a:pt x="97277" y="0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1" name="Google Shape;261;p36"/>
          <p:cNvSpPr/>
          <p:nvPr/>
        </p:nvSpPr>
        <p:spPr>
          <a:xfrm>
            <a:off x="4997575" y="790375"/>
            <a:ext cx="1909075" cy="1605050"/>
          </a:xfrm>
          <a:custGeom>
            <a:rect b="b" l="l" r="r" t="t"/>
            <a:pathLst>
              <a:path extrusionOk="0" h="64202" w="76363">
                <a:moveTo>
                  <a:pt x="76363" y="0"/>
                </a:moveTo>
                <a:cubicBezTo>
                  <a:pt x="70033" y="486"/>
                  <a:pt x="49164" y="-162"/>
                  <a:pt x="38382" y="2918"/>
                </a:cubicBezTo>
                <a:cubicBezTo>
                  <a:pt x="27601" y="5998"/>
                  <a:pt x="17828" y="12402"/>
                  <a:pt x="11674" y="18482"/>
                </a:cubicBezTo>
                <a:cubicBezTo>
                  <a:pt x="5520" y="24562"/>
                  <a:pt x="3406" y="31777"/>
                  <a:pt x="1460" y="39397"/>
                </a:cubicBezTo>
                <a:cubicBezTo>
                  <a:pt x="-486" y="47017"/>
                  <a:pt x="243" y="60068"/>
                  <a:pt x="0" y="64202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ctrTitle"/>
          </p:nvPr>
        </p:nvSpPr>
        <p:spPr>
          <a:xfrm>
            <a:off x="714825" y="2794500"/>
            <a:ext cx="4868400" cy="1298400"/>
          </a:xfrm>
          <a:prstGeom prst="rect">
            <a:avLst/>
          </a:prstGeom>
          <a:effectLst>
            <a:outerShdw blurRad="142875" rotWithShape="0" algn="bl" dir="5400000" dist="47625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Contexto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ctrTitle"/>
          </p:nvPr>
        </p:nvSpPr>
        <p:spPr>
          <a:xfrm>
            <a:off x="714825" y="2794500"/>
            <a:ext cx="4868400" cy="1298400"/>
          </a:xfrm>
          <a:prstGeom prst="rect">
            <a:avLst/>
          </a:prstGeom>
          <a:effectLst>
            <a:outerShdw blurRad="142875" rotWithShape="0" algn="bl" dir="5400000" dist="47625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Organización y herramientas utilizadas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1955"/>
            <a:ext cx="9144000" cy="4419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110950" y="687625"/>
            <a:ext cx="2826600" cy="12654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 </a:t>
            </a:r>
            <a:r>
              <a:rPr b="1" lang="es-419">
                <a:solidFill>
                  <a:srgbClr val="3F3331"/>
                </a:solidFill>
              </a:rPr>
              <a:t>utilizadas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3381100" y="829106"/>
            <a:ext cx="54513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3000"/>
              <a:t>Framework</a:t>
            </a:r>
            <a:endParaRPr b="1" sz="3000"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4643125" y="1731356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React Native</a:t>
            </a:r>
            <a:endParaRPr b="1"/>
          </a:p>
        </p:txBody>
      </p:sp>
      <p:cxnSp>
        <p:nvCxnSpPr>
          <p:cNvPr id="279" name="Google Shape;279;p39"/>
          <p:cNvCxnSpPr/>
          <p:nvPr/>
        </p:nvCxnSpPr>
        <p:spPr>
          <a:xfrm>
            <a:off x="3529675" y="1411306"/>
            <a:ext cx="1696500" cy="0"/>
          </a:xfrm>
          <a:prstGeom prst="straightConnector1">
            <a:avLst/>
          </a:prstGeom>
          <a:noFill/>
          <a:ln cap="flat" cmpd="sng" w="19050">
            <a:solidFill>
              <a:srgbClr val="3F333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00" y="3644144"/>
            <a:ext cx="684000" cy="68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pic>
        <p:nvPicPr>
          <p:cNvPr id="281" name="Google Shape;281;p39"/>
          <p:cNvPicPr preferRelativeResize="0"/>
          <p:nvPr/>
        </p:nvPicPr>
        <p:blipFill rotWithShape="1">
          <a:blip r:embed="rId4">
            <a:alphaModFix/>
          </a:blip>
          <a:srcRect b="0" l="14236" r="16319" t="1536"/>
          <a:stretch/>
        </p:blipFill>
        <p:spPr>
          <a:xfrm>
            <a:off x="3604200" y="1499156"/>
            <a:ext cx="975000" cy="975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3381100" y="2842931"/>
            <a:ext cx="54513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3000"/>
              <a:t>Editor</a:t>
            </a:r>
            <a:endParaRPr b="1" sz="3000"/>
          </a:p>
        </p:txBody>
      </p:sp>
      <p:cxnSp>
        <p:nvCxnSpPr>
          <p:cNvPr id="283" name="Google Shape;283;p39"/>
          <p:cNvCxnSpPr/>
          <p:nvPr/>
        </p:nvCxnSpPr>
        <p:spPr>
          <a:xfrm>
            <a:off x="3529675" y="3425131"/>
            <a:ext cx="1696500" cy="0"/>
          </a:xfrm>
          <a:prstGeom prst="straightConnector1">
            <a:avLst/>
          </a:prstGeom>
          <a:noFill/>
          <a:ln cap="flat" cmpd="sng" w="19050">
            <a:solidFill>
              <a:srgbClr val="3F333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4641450" y="3730831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Visual Studio Code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110950" y="687625"/>
            <a:ext cx="2826600" cy="12789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 </a:t>
            </a:r>
            <a:r>
              <a:rPr b="1" lang="es-419">
                <a:solidFill>
                  <a:srgbClr val="3F3331"/>
                </a:solidFill>
              </a:rPr>
              <a:t>utilizadas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381100" y="307975"/>
            <a:ext cx="54513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3000"/>
              <a:t>Librerías</a:t>
            </a:r>
            <a:endParaRPr b="1" sz="3000"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4470125" y="1231600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Ignite</a:t>
            </a:r>
            <a:endParaRPr b="1"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437" y="4216637"/>
            <a:ext cx="684000" cy="68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pic>
        <p:nvPicPr>
          <p:cNvPr id="293" name="Google Shape;293;p40"/>
          <p:cNvPicPr preferRelativeResize="0"/>
          <p:nvPr/>
        </p:nvPicPr>
        <p:blipFill rotWithShape="1">
          <a:blip r:embed="rId4">
            <a:alphaModFix/>
          </a:blip>
          <a:srcRect b="26475" l="24091" r="20411" t="0"/>
          <a:stretch/>
        </p:blipFill>
        <p:spPr>
          <a:xfrm>
            <a:off x="3569637" y="2141408"/>
            <a:ext cx="741600" cy="76906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cxnSp>
        <p:nvCxnSpPr>
          <p:cNvPr id="294" name="Google Shape;294;p40"/>
          <p:cNvCxnSpPr/>
          <p:nvPr/>
        </p:nvCxnSpPr>
        <p:spPr>
          <a:xfrm>
            <a:off x="3529675" y="890175"/>
            <a:ext cx="1283700" cy="0"/>
          </a:xfrm>
          <a:prstGeom prst="straightConnector1">
            <a:avLst/>
          </a:prstGeom>
          <a:noFill/>
          <a:ln cap="flat" cmpd="sng" w="19050">
            <a:solidFill>
              <a:srgbClr val="3F33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5" name="Google Shape;295;p40"/>
          <p:cNvPicPr preferRelativeResize="0"/>
          <p:nvPr/>
        </p:nvPicPr>
        <p:blipFill rotWithShape="1">
          <a:blip r:embed="rId5">
            <a:alphaModFix/>
          </a:blip>
          <a:srcRect b="25239" l="18884" r="23258" t="0"/>
          <a:stretch/>
        </p:blipFill>
        <p:spPr>
          <a:xfrm>
            <a:off x="3634437" y="908575"/>
            <a:ext cx="612000" cy="911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4470125" y="2339938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Redux</a:t>
            </a:r>
            <a:endParaRPr b="1"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6">
            <a:alphaModFix/>
          </a:blip>
          <a:srcRect b="34529" l="9858" r="8998" t="0"/>
          <a:stretch/>
        </p:blipFill>
        <p:spPr>
          <a:xfrm>
            <a:off x="3400438" y="3232108"/>
            <a:ext cx="1080000" cy="662897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4470125" y="3300513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Redux-Saga</a:t>
            </a:r>
            <a:endParaRPr b="1"/>
          </a:p>
        </p:txBody>
      </p:sp>
      <p:sp>
        <p:nvSpPr>
          <p:cNvPr id="299" name="Google Shape;299;p40"/>
          <p:cNvSpPr txBox="1"/>
          <p:nvPr>
            <p:ph idx="1" type="body"/>
          </p:nvPr>
        </p:nvSpPr>
        <p:spPr>
          <a:xfrm>
            <a:off x="4470125" y="4276538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Turf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>
            <p:ph type="title"/>
          </p:nvPr>
        </p:nvSpPr>
        <p:spPr>
          <a:xfrm>
            <a:off x="110950" y="687625"/>
            <a:ext cx="2826600" cy="12789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Herramientas </a:t>
            </a:r>
            <a:r>
              <a:rPr b="1" lang="es-419">
                <a:solidFill>
                  <a:srgbClr val="3F3331"/>
                </a:solidFill>
              </a:rPr>
              <a:t>utilizadas</a:t>
            </a:r>
            <a:endParaRPr/>
          </a:p>
        </p:txBody>
      </p:sp>
      <p:sp>
        <p:nvSpPr>
          <p:cNvPr id="305" name="Google Shape;305;p41"/>
          <p:cNvSpPr txBox="1"/>
          <p:nvPr>
            <p:ph idx="1" type="body"/>
          </p:nvPr>
        </p:nvSpPr>
        <p:spPr>
          <a:xfrm>
            <a:off x="3381100" y="307975"/>
            <a:ext cx="54513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3000"/>
              <a:t>Tecnologías</a:t>
            </a:r>
            <a:endParaRPr b="1" sz="3000"/>
          </a:p>
        </p:txBody>
      </p:sp>
      <p:sp>
        <p:nvSpPr>
          <p:cNvPr id="306" name="Google Shape;306;p41"/>
          <p:cNvSpPr txBox="1"/>
          <p:nvPr>
            <p:ph idx="1" type="body"/>
          </p:nvPr>
        </p:nvSpPr>
        <p:spPr>
          <a:xfrm>
            <a:off x="4421425" y="1115275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Mapbox</a:t>
            </a:r>
            <a:endParaRPr b="1"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900" y="2014937"/>
            <a:ext cx="684000" cy="68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4">
            <a:alphaModFix/>
          </a:blip>
          <a:srcRect b="14724" l="11825" r="10171" t="11019"/>
          <a:stretch/>
        </p:blipFill>
        <p:spPr>
          <a:xfrm>
            <a:off x="3568500" y="3034940"/>
            <a:ext cx="856800" cy="808432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cxnSp>
        <p:nvCxnSpPr>
          <p:cNvPr id="309" name="Google Shape;309;p41"/>
          <p:cNvCxnSpPr/>
          <p:nvPr/>
        </p:nvCxnSpPr>
        <p:spPr>
          <a:xfrm>
            <a:off x="3529675" y="890175"/>
            <a:ext cx="1751400" cy="0"/>
          </a:xfrm>
          <a:prstGeom prst="straightConnector1">
            <a:avLst/>
          </a:prstGeom>
          <a:noFill/>
          <a:ln cap="flat" cmpd="sng" w="19050">
            <a:solidFill>
              <a:srgbClr val="3F333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41"/>
          <p:cNvPicPr preferRelativeResize="0"/>
          <p:nvPr/>
        </p:nvPicPr>
        <p:blipFill rotWithShape="1">
          <a:blip r:embed="rId5">
            <a:alphaModFix/>
          </a:blip>
          <a:srcRect b="0" l="0" r="75551" t="0"/>
          <a:stretch/>
        </p:blipFill>
        <p:spPr>
          <a:xfrm>
            <a:off x="3654888" y="1062213"/>
            <a:ext cx="684000" cy="616721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4421425" y="2089325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Draw.io</a:t>
            </a:r>
            <a:endParaRPr b="1"/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4421425" y="3215800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GitHub</a:t>
            </a:r>
            <a:endParaRPr b="1"/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4900" y="4179375"/>
            <a:ext cx="684000" cy="68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4421425" y="4278388"/>
            <a:ext cx="4274700" cy="5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Drive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ctrTitle"/>
          </p:nvPr>
        </p:nvSpPr>
        <p:spPr>
          <a:xfrm>
            <a:off x="714825" y="2794500"/>
            <a:ext cx="4868400" cy="12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Dificultades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24475" y="148225"/>
            <a:ext cx="8148000" cy="13737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Requerimientos</a:t>
            </a:r>
            <a:r>
              <a:rPr lang="es-419">
                <a:solidFill>
                  <a:srgbClr val="3F3331"/>
                </a:solidFill>
              </a:rPr>
              <a:t> cambiantes</a:t>
            </a:r>
            <a:endParaRPr>
              <a:solidFill>
                <a:srgbClr val="3F3331"/>
              </a:solidFill>
            </a:endParaRPr>
          </a:p>
        </p:txBody>
      </p:sp>
      <p:sp>
        <p:nvSpPr>
          <p:cNvPr id="325" name="Google Shape;325;p43"/>
          <p:cNvSpPr txBox="1"/>
          <p:nvPr>
            <p:ph idx="1" type="body"/>
          </p:nvPr>
        </p:nvSpPr>
        <p:spPr>
          <a:xfrm>
            <a:off x="668775" y="2122600"/>
            <a:ext cx="50247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/>
              <a:t>Ideas ambiciosas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419"/>
              <a:t>Límite difuso proyecto-materia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419"/>
              <a:t>Elevadas expectativas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s-419"/>
              <a:t>Conocimiento casi nulo de las tecnologías</a:t>
            </a:r>
            <a:endParaRPr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150" y="20533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8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324475" y="148225"/>
            <a:ext cx="8148000" cy="13737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Aprendizaje de nuevas tecnologías</a:t>
            </a:r>
            <a:endParaRPr>
              <a:solidFill>
                <a:srgbClr val="3F3331"/>
              </a:solidFill>
            </a:endParaRPr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656625" y="2225200"/>
            <a:ext cx="50370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-419"/>
              <a:t>Desconocimiento de lenguajes y tecnologías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s-419"/>
              <a:t>Aprendizaje individual e integrado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s-419"/>
              <a:t>Problemas durante el desarrollo</a:t>
            </a:r>
            <a:endParaRPr/>
          </a:p>
        </p:txBody>
      </p:sp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100" y="20533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ctrTitle"/>
          </p:nvPr>
        </p:nvSpPr>
        <p:spPr>
          <a:xfrm>
            <a:off x="714825" y="2794500"/>
            <a:ext cx="4868400" cy="12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ctrTitle"/>
          </p:nvPr>
        </p:nvSpPr>
        <p:spPr>
          <a:xfrm>
            <a:off x="714825" y="2794500"/>
            <a:ext cx="4868400" cy="12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Proyecciones futuras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24475" y="148225"/>
            <a:ext cx="8148000" cy="13737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3F3331"/>
                </a:solidFill>
              </a:rPr>
              <a:t>Materia</a:t>
            </a:r>
            <a:endParaRPr sz="3600">
              <a:solidFill>
                <a:srgbClr val="3F3331"/>
              </a:solidFill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24475" y="1920450"/>
            <a:ext cx="48954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3F3331"/>
                </a:solidFill>
              </a:rPr>
              <a:t>Laboratorio de Software</a:t>
            </a:r>
            <a:endParaRPr b="1" sz="2400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sz="2400">
                <a:solidFill>
                  <a:srgbClr val="3F3331"/>
                </a:solidFill>
              </a:rPr>
              <a:t>Esta asignatura permite que el alumno relacione todos los conceptos aprendidos en las asignaturas previas y los utilice para resolver un problema concreto. </a:t>
            </a:r>
            <a:endParaRPr sz="2400">
              <a:solidFill>
                <a:srgbClr val="3F333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075" y="20533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8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/>
          <p:nvPr/>
        </p:nvSpPr>
        <p:spPr>
          <a:xfrm rot="-5400000">
            <a:off x="-226800" y="2612100"/>
            <a:ext cx="2758200" cy="2304600"/>
          </a:xfrm>
          <a:prstGeom prst="diagStripe">
            <a:avLst>
              <a:gd fmla="val 0" name="adj"/>
            </a:avLst>
          </a:prstGeom>
          <a:solidFill>
            <a:srgbClr val="6C9585"/>
          </a:solidFill>
          <a:ln>
            <a:noFill/>
          </a:ln>
          <a:effectLst>
            <a:outerShdw blurRad="128588" rotWithShape="0" algn="bl" dir="540000" dist="66675">
              <a:srgbClr val="000000">
                <a:alpha val="6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 txBox="1"/>
          <p:nvPr/>
        </p:nvSpPr>
        <p:spPr>
          <a:xfrm>
            <a:off x="147875" y="3112450"/>
            <a:ext cx="2156700" cy="203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>
                <a:solidFill>
                  <a:srgbClr val="FFFFFF"/>
                </a:solidFill>
                <a:latin typeface="Lily Script One"/>
                <a:ea typeface="Lily Script One"/>
                <a:cs typeface="Lily Script One"/>
                <a:sym typeface="Lily Script One"/>
              </a:rPr>
              <a:t>Fin</a:t>
            </a:r>
            <a:endParaRPr sz="6000">
              <a:solidFill>
                <a:srgbClr val="FFFFFF"/>
              </a:solidFill>
              <a:latin typeface="Lily Script One"/>
              <a:ea typeface="Lily Script One"/>
              <a:cs typeface="Lily Script One"/>
              <a:sym typeface="Lily Script One"/>
            </a:endParaRPr>
          </a:p>
        </p:txBody>
      </p:sp>
      <p:sp>
        <p:nvSpPr>
          <p:cNvPr id="350" name="Google Shape;350;p47"/>
          <p:cNvSpPr/>
          <p:nvPr/>
        </p:nvSpPr>
        <p:spPr>
          <a:xfrm>
            <a:off x="0" y="4159925"/>
            <a:ext cx="788700" cy="983700"/>
          </a:xfrm>
          <a:prstGeom prst="rtTriangle">
            <a:avLst/>
          </a:prstGeom>
          <a:solidFill>
            <a:srgbClr val="FFFFFF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24475" y="148225"/>
            <a:ext cx="8148000" cy="13737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3F3331"/>
                </a:solidFill>
              </a:rPr>
              <a:t>Proyecto de investigación</a:t>
            </a:r>
            <a:endParaRPr sz="3600">
              <a:solidFill>
                <a:srgbClr val="3F3331"/>
              </a:solidFill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</a:t>
            </a:r>
            <a:r>
              <a:rPr lang="es-419" sz="2400">
                <a:solidFill>
                  <a:srgbClr val="3F3331"/>
                </a:solidFill>
              </a:rPr>
              <a:t>royecto de investigación PID-UNTDF </a:t>
            </a:r>
            <a:br>
              <a:rPr lang="es-419" sz="2400">
                <a:solidFill>
                  <a:srgbClr val="3F3331"/>
                </a:solidFill>
              </a:rPr>
            </a:br>
            <a:r>
              <a:rPr lang="es-419" sz="2400">
                <a:solidFill>
                  <a:srgbClr val="3F3331"/>
                </a:solidFill>
              </a:rPr>
              <a:t>‘ Inteligencia artificial, big-data, realidad virtual y aumentada:  Oportunidades para destinos</a:t>
            </a:r>
            <a:r>
              <a:rPr lang="es-419"/>
              <a:t> </a:t>
            </a:r>
            <a:r>
              <a:rPr lang="es-419" sz="2400">
                <a:solidFill>
                  <a:srgbClr val="3F3331"/>
                </a:solidFill>
              </a:rPr>
              <a:t>turísticos</a:t>
            </a:r>
            <a:r>
              <a:rPr lang="es-419"/>
              <a:t> </a:t>
            </a:r>
            <a:r>
              <a:rPr lang="es-419" sz="2400">
                <a:solidFill>
                  <a:srgbClr val="3F3331"/>
                </a:solidFill>
              </a:rPr>
              <a:t>inteligentes ’</a:t>
            </a:r>
            <a:endParaRPr sz="2400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3F333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25" y="3593350"/>
            <a:ext cx="2847975" cy="11906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400" y="3526700"/>
            <a:ext cx="1522275" cy="15222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5">
            <a:alphaModFix/>
          </a:blip>
          <a:srcRect b="0" l="15134" r="16353" t="0"/>
          <a:stretch/>
        </p:blipFill>
        <p:spPr>
          <a:xfrm>
            <a:off x="4032325" y="3759175"/>
            <a:ext cx="1727474" cy="11906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2400000" dist="28575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/>
          <p:nvPr/>
        </p:nvSpPr>
        <p:spPr>
          <a:xfrm>
            <a:off x="250" y="1777800"/>
            <a:ext cx="9144000" cy="3365700"/>
          </a:xfrm>
          <a:prstGeom prst="rect">
            <a:avLst/>
          </a:prstGeom>
          <a:solidFill>
            <a:srgbClr val="E5E3CE"/>
          </a:solidFill>
          <a:ln cap="flat" cmpd="sng" w="9525">
            <a:solidFill>
              <a:srgbClr val="E5E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25" y="0"/>
            <a:ext cx="9144000" cy="1777800"/>
          </a:xfrm>
          <a:prstGeom prst="rect">
            <a:avLst/>
          </a:prstGeom>
          <a:solidFill>
            <a:srgbClr val="90C6B1"/>
          </a:solidFill>
          <a:ln>
            <a:noFill/>
          </a:ln>
          <a:effectLst>
            <a:outerShdw blurRad="114300" rotWithShape="0" algn="bl" dir="5460000" dist="285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3F3331"/>
                </a:solidFill>
              </a:rPr>
              <a:t>Parque Nacional Tierra del Fuego</a:t>
            </a:r>
            <a:endParaRPr sz="3600">
              <a:solidFill>
                <a:srgbClr val="3F3331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75" y="1305750"/>
            <a:ext cx="8242049" cy="360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300" y="379224"/>
            <a:ext cx="1648650" cy="16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ctrTitle"/>
          </p:nvPr>
        </p:nvSpPr>
        <p:spPr>
          <a:xfrm>
            <a:off x="714825" y="2794500"/>
            <a:ext cx="4868400" cy="1298400"/>
          </a:xfrm>
          <a:prstGeom prst="rect">
            <a:avLst/>
          </a:prstGeom>
          <a:effectLst>
            <a:outerShdw blurRad="142875" rotWithShape="0" algn="bl" dir="5400000" dist="47625">
              <a:srgbClr val="000000">
                <a:alpha val="5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Aplicación móvil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24475" y="148225"/>
            <a:ext cx="8148000" cy="13737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3F3331"/>
                </a:solidFill>
              </a:rPr>
              <a:t>¿De qué se trata?</a:t>
            </a:r>
            <a:endParaRPr sz="3600">
              <a:solidFill>
                <a:srgbClr val="3F3331"/>
              </a:solidFill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24475" y="1746900"/>
            <a:ext cx="5586300" cy="31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F3331"/>
                </a:solidFill>
              </a:rPr>
              <a:t>Es una </a:t>
            </a:r>
            <a:r>
              <a:rPr b="1" lang="es-419" sz="2400">
                <a:solidFill>
                  <a:srgbClr val="3F3331"/>
                </a:solidFill>
              </a:rPr>
              <a:t>ap</a:t>
            </a:r>
            <a:r>
              <a:rPr b="1" lang="es-419"/>
              <a:t>licación</a:t>
            </a:r>
            <a:r>
              <a:rPr b="1" lang="es-419" sz="2400">
                <a:solidFill>
                  <a:srgbClr val="3F3331"/>
                </a:solidFill>
              </a:rPr>
              <a:t> móvil multiplataforma </a:t>
            </a:r>
            <a:r>
              <a:rPr b="1" i="1" lang="es-419" sz="2400">
                <a:solidFill>
                  <a:srgbClr val="3F3331"/>
                </a:solidFill>
              </a:rPr>
              <a:t>offline</a:t>
            </a:r>
            <a:r>
              <a:rPr lang="es-419" sz="2400">
                <a:solidFill>
                  <a:srgbClr val="3F3331"/>
                </a:solidFill>
              </a:rPr>
              <a:t> que sirve como asistencia interactiva a los </a:t>
            </a:r>
            <a:r>
              <a:rPr b="1" i="1" lang="es-419" sz="2400">
                <a:solidFill>
                  <a:srgbClr val="3F3331"/>
                </a:solidFill>
              </a:rPr>
              <a:t>turistas</a:t>
            </a:r>
            <a:r>
              <a:rPr lang="es-419" sz="2400">
                <a:solidFill>
                  <a:srgbClr val="3F3331"/>
                </a:solidFill>
              </a:rPr>
              <a:t> durante su estancia en el Parque Nacional T</a:t>
            </a:r>
            <a:r>
              <a:rPr lang="es-419"/>
              <a:t>ierra del Fuego</a:t>
            </a:r>
            <a:r>
              <a:rPr lang="es-419" sz="2400">
                <a:solidFill>
                  <a:srgbClr val="3F3331"/>
                </a:solidFill>
              </a:rPr>
              <a:t>.</a:t>
            </a:r>
            <a:endParaRPr sz="2400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3F3331"/>
              </a:solidFill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650" y="21862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24475" y="148225"/>
            <a:ext cx="8148000" cy="13737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Funcionalidad</a:t>
            </a:r>
            <a:endParaRPr sz="3600">
              <a:solidFill>
                <a:srgbClr val="3F3331"/>
              </a:solidFill>
            </a:endParaRP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2937550" y="2186250"/>
            <a:ext cx="5881800" cy="26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3F3331"/>
                </a:solidFill>
              </a:rPr>
              <a:t>La app cubre básicamente dos aspectos principales:</a:t>
            </a:r>
            <a:endParaRPr sz="2400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33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</a:pPr>
            <a:r>
              <a:rPr lang="es-419" sz="2400">
                <a:solidFill>
                  <a:srgbClr val="3F3331"/>
                </a:solidFill>
              </a:rPr>
              <a:t>Brindar </a:t>
            </a:r>
            <a:r>
              <a:rPr b="1" lang="es-419" sz="2400">
                <a:solidFill>
                  <a:srgbClr val="3F3331"/>
                </a:solidFill>
              </a:rPr>
              <a:t>información turística</a:t>
            </a:r>
            <a:endParaRPr b="1" sz="2400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33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F3331"/>
              </a:buClr>
              <a:buSzPts val="2400"/>
              <a:buChar char="●"/>
            </a:pPr>
            <a:r>
              <a:rPr lang="es-419"/>
              <a:t>Garantizar la </a:t>
            </a:r>
            <a:r>
              <a:rPr b="1" lang="es-419" sz="2400">
                <a:solidFill>
                  <a:srgbClr val="3F3331"/>
                </a:solidFill>
              </a:rPr>
              <a:t>seguridad</a:t>
            </a:r>
            <a:r>
              <a:rPr lang="es-419" sz="2400">
                <a:solidFill>
                  <a:srgbClr val="3F3331"/>
                </a:solidFill>
              </a:rPr>
              <a:t> </a:t>
            </a:r>
            <a:r>
              <a:rPr lang="es-419"/>
              <a:t>de</a:t>
            </a:r>
            <a:r>
              <a:rPr lang="es-419" sz="2400">
                <a:solidFill>
                  <a:srgbClr val="3F3331"/>
                </a:solidFill>
              </a:rPr>
              <a:t> los visitantes</a:t>
            </a:r>
            <a:endParaRPr sz="2400">
              <a:solidFill>
                <a:srgbClr val="3F3331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75" y="24364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291875" y="295225"/>
            <a:ext cx="3218100" cy="1500300"/>
          </a:xfrm>
          <a:prstGeom prst="rect">
            <a:avLst/>
          </a:prstGeom>
          <a:effectLst>
            <a:outerShdw blurRad="71438" rotWithShape="0" algn="bl" dir="3300000" dist="47625">
              <a:srgbClr val="000000">
                <a:alpha val="3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3F3331"/>
                </a:solidFill>
              </a:rPr>
              <a:t>Información</a:t>
            </a:r>
            <a:r>
              <a:rPr lang="es-419"/>
              <a:t> </a:t>
            </a:r>
            <a:r>
              <a:rPr lang="es-419" sz="3600">
                <a:solidFill>
                  <a:srgbClr val="3F3331"/>
                </a:solidFill>
              </a:rPr>
              <a:t>turística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291950" y="2053726"/>
            <a:ext cx="3039600" cy="28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333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-419" sz="2400">
                <a:solidFill>
                  <a:srgbClr val="3F3331"/>
                </a:solidFill>
              </a:rPr>
              <a:t> Multi-idiomas</a:t>
            </a:r>
            <a:endParaRPr sz="2400">
              <a:solidFill>
                <a:srgbClr val="3F3331"/>
              </a:solidFill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850" y="1352550"/>
            <a:ext cx="2438400" cy="2438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600000" dist="104775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